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3" autoAdjust="0"/>
  </p:normalViewPr>
  <p:slideViewPr>
    <p:cSldViewPr snapToGrid="0">
      <p:cViewPr varScale="1">
        <p:scale>
          <a:sx n="107" d="100"/>
          <a:sy n="107" d="100"/>
        </p:scale>
        <p:origin x="636" y="108"/>
      </p:cViewPr>
      <p:guideLst>
        <p:guide orient="horz" pos="213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CE4E-029D-4974-84E4-92C59E286EE0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1691-5FFD-4E44-8CFE-E9B2E8910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57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CE4E-029D-4974-84E4-92C59E286EE0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1691-5FFD-4E44-8CFE-E9B2E8910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88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CE4E-029D-4974-84E4-92C59E286EE0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1691-5FFD-4E44-8CFE-E9B2E8910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91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CE4E-029D-4974-84E4-92C59E286EE0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1691-5FFD-4E44-8CFE-E9B2E8910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05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CE4E-029D-4974-84E4-92C59E286EE0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1691-5FFD-4E44-8CFE-E9B2E8910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41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CE4E-029D-4974-84E4-92C59E286EE0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1691-5FFD-4E44-8CFE-E9B2E8910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49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CE4E-029D-4974-84E4-92C59E286EE0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1691-5FFD-4E44-8CFE-E9B2E8910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23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CE4E-029D-4974-84E4-92C59E286EE0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1691-5FFD-4E44-8CFE-E9B2E8910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80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CE4E-029D-4974-84E4-92C59E286EE0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1691-5FFD-4E44-8CFE-E9B2E8910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28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CE4E-029D-4974-84E4-92C59E286EE0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1691-5FFD-4E44-8CFE-E9B2E8910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90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CE4E-029D-4974-84E4-92C59E286EE0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C1691-5FFD-4E44-8CFE-E9B2E8910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5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2CE4E-029D-4974-84E4-92C59E286EE0}" type="datetimeFigureOut">
              <a:rPr kumimoji="1" lang="ja-JP" altLang="en-US" smtClean="0"/>
              <a:t>2025/4/16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C1691-5FFD-4E44-8CFE-E9B2E89102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2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D274722-EB24-4928-A31D-0675EAFA39BE}"/>
              </a:ext>
            </a:extLst>
          </p:cNvPr>
          <p:cNvSpPr/>
          <p:nvPr/>
        </p:nvSpPr>
        <p:spPr>
          <a:xfrm>
            <a:off x="39457" y="77053"/>
            <a:ext cx="3315884" cy="3131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89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老人クラブの活動に関する振り返りワークシート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5F651F3-7C25-4DB0-AC4E-CEC57ABE8E5D}"/>
              </a:ext>
            </a:extLst>
          </p:cNvPr>
          <p:cNvSpPr/>
          <p:nvPr/>
        </p:nvSpPr>
        <p:spPr>
          <a:xfrm>
            <a:off x="5069346" y="39074"/>
            <a:ext cx="4743074" cy="361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907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クラブ名：　　　　　　　　　　　　　　　　　</a:t>
            </a:r>
            <a:r>
              <a:rPr kumimoji="1" lang="ja-JP" altLang="en-US" sz="907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kumimoji="1" lang="ja-JP" altLang="en-US" sz="907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作成日：　　　年　　月　　日</a:t>
            </a:r>
            <a:endParaRPr kumimoji="1" lang="en-US" altLang="ja-JP" sz="907" u="sng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2280286-704A-4E06-9191-7A46FE07EFD3}"/>
              </a:ext>
            </a:extLst>
          </p:cNvPr>
          <p:cNvSpPr/>
          <p:nvPr/>
        </p:nvSpPr>
        <p:spPr>
          <a:xfrm>
            <a:off x="0" y="1210228"/>
            <a:ext cx="3156386" cy="1663028"/>
          </a:xfrm>
          <a:prstGeom prst="rect">
            <a:avLst/>
          </a:prstGeom>
          <a:noFill/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5317" rIns="0" rtlCol="0" anchor="t" anchorCtr="0"/>
          <a:lstStyle/>
          <a:p>
            <a:r>
              <a:rPr kumimoji="1" lang="en-US" altLang="ja-JP" sz="998" b="1" dirty="0">
                <a:solidFill>
                  <a:schemeClr val="tx1"/>
                </a:solidFill>
              </a:rPr>
              <a:t>【</a:t>
            </a:r>
            <a:r>
              <a:rPr kumimoji="1" lang="ja-JP" altLang="en-US" sz="998" b="1" dirty="0">
                <a:solidFill>
                  <a:schemeClr val="tx1"/>
                </a:solidFill>
              </a:rPr>
              <a:t>分類</a:t>
            </a:r>
            <a:r>
              <a:rPr kumimoji="1" lang="en-US" altLang="ja-JP" sz="998" b="1" dirty="0">
                <a:solidFill>
                  <a:schemeClr val="tx1"/>
                </a:solidFill>
              </a:rPr>
              <a:t>A</a:t>
            </a:r>
            <a:r>
              <a:rPr kumimoji="1" lang="ja-JP" altLang="en-US" sz="998" b="1" dirty="0">
                <a:solidFill>
                  <a:schemeClr val="tx1"/>
                </a:solidFill>
              </a:rPr>
              <a:t>：高齢者の生きがい・健康づくり</a:t>
            </a:r>
            <a:r>
              <a:rPr kumimoji="1" lang="en-US" altLang="ja-JP" sz="998" b="1" dirty="0">
                <a:solidFill>
                  <a:schemeClr val="tx1"/>
                </a:solidFill>
              </a:rPr>
              <a:t>】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EFC2EF-6A5F-4466-BEE3-5D5794E99DC3}"/>
              </a:ext>
            </a:extLst>
          </p:cNvPr>
          <p:cNvSpPr/>
          <p:nvPr/>
        </p:nvSpPr>
        <p:spPr>
          <a:xfrm>
            <a:off x="0" y="3084225"/>
            <a:ext cx="3156385" cy="1492420"/>
          </a:xfrm>
          <a:prstGeom prst="rect">
            <a:avLst/>
          </a:prstGeom>
          <a:noFill/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5317" rIns="0" rtlCol="0" anchor="t" anchorCtr="0"/>
          <a:lstStyle/>
          <a:p>
            <a:r>
              <a:rPr kumimoji="1" lang="en-US" altLang="ja-JP" sz="998" b="1" dirty="0">
                <a:solidFill>
                  <a:schemeClr val="tx1"/>
                </a:solidFill>
              </a:rPr>
              <a:t>【</a:t>
            </a:r>
            <a:r>
              <a:rPr kumimoji="1" lang="ja-JP" altLang="en-US" sz="998" b="1" dirty="0">
                <a:solidFill>
                  <a:schemeClr val="tx1"/>
                </a:solidFill>
              </a:rPr>
              <a:t>分類</a:t>
            </a:r>
            <a:r>
              <a:rPr kumimoji="1" lang="en-US" altLang="ja-JP" sz="998" b="1" dirty="0">
                <a:solidFill>
                  <a:schemeClr val="tx1"/>
                </a:solidFill>
              </a:rPr>
              <a:t>B</a:t>
            </a:r>
            <a:r>
              <a:rPr kumimoji="1" lang="ja-JP" altLang="en-US" sz="998" b="1" dirty="0">
                <a:solidFill>
                  <a:schemeClr val="tx1"/>
                </a:solidFill>
              </a:rPr>
              <a:t>：高齢者の支え合いづくり</a:t>
            </a:r>
            <a:r>
              <a:rPr kumimoji="1" lang="en-US" altLang="ja-JP" sz="998" b="1" dirty="0">
                <a:solidFill>
                  <a:schemeClr val="tx1"/>
                </a:solidFill>
              </a:rPr>
              <a:t>】</a:t>
            </a:r>
            <a:endParaRPr kumimoji="1" lang="ja-JP" altLang="en-US" sz="998" b="1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1ED2CE-318C-491E-AA6E-6512ADB1A0A4}"/>
              </a:ext>
            </a:extLst>
          </p:cNvPr>
          <p:cNvSpPr/>
          <p:nvPr/>
        </p:nvSpPr>
        <p:spPr>
          <a:xfrm>
            <a:off x="1" y="4713801"/>
            <a:ext cx="3156377" cy="2100187"/>
          </a:xfrm>
          <a:prstGeom prst="rect">
            <a:avLst/>
          </a:prstGeom>
          <a:noFill/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5317" rIns="0" rtlCol="0" anchor="t" anchorCtr="0"/>
          <a:lstStyle/>
          <a:p>
            <a:r>
              <a:rPr kumimoji="1" lang="en-US" altLang="ja-JP" sz="998" b="1" dirty="0">
                <a:solidFill>
                  <a:schemeClr val="tx1"/>
                </a:solidFill>
              </a:rPr>
              <a:t>【</a:t>
            </a:r>
            <a:r>
              <a:rPr kumimoji="1" lang="ja-JP" altLang="en-US" sz="998" b="1" dirty="0">
                <a:solidFill>
                  <a:schemeClr val="tx1"/>
                </a:solidFill>
              </a:rPr>
              <a:t>分類</a:t>
            </a:r>
            <a:r>
              <a:rPr kumimoji="1" lang="en-US" altLang="ja-JP" sz="998" b="1" dirty="0">
                <a:solidFill>
                  <a:schemeClr val="tx1"/>
                </a:solidFill>
              </a:rPr>
              <a:t>C</a:t>
            </a:r>
            <a:r>
              <a:rPr kumimoji="1" lang="ja-JP" altLang="en-US" sz="998" b="1" dirty="0">
                <a:solidFill>
                  <a:schemeClr val="tx1"/>
                </a:solidFill>
              </a:rPr>
              <a:t>：地域を豊かにする環境づくり</a:t>
            </a:r>
            <a:r>
              <a:rPr kumimoji="1" lang="en-US" altLang="ja-JP" sz="998" b="1" dirty="0">
                <a:solidFill>
                  <a:schemeClr val="tx1"/>
                </a:solidFill>
              </a:rPr>
              <a:t>】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1539841-5FE6-4C7A-A1B3-303C6DEEE0BF}"/>
              </a:ext>
            </a:extLst>
          </p:cNvPr>
          <p:cNvSpPr/>
          <p:nvPr/>
        </p:nvSpPr>
        <p:spPr>
          <a:xfrm>
            <a:off x="6566872" y="2091659"/>
            <a:ext cx="2140013" cy="789098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活動にあたっての課題・今後の目標</a:t>
            </a:r>
            <a:r>
              <a:rPr kumimoji="1" lang="en-US" altLang="ja-JP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28F0B9-0D94-459A-834F-0D29A637A102}"/>
              </a:ext>
            </a:extLst>
          </p:cNvPr>
          <p:cNvSpPr txBox="1"/>
          <p:nvPr/>
        </p:nvSpPr>
        <p:spPr>
          <a:xfrm>
            <a:off x="84204" y="443647"/>
            <a:ext cx="1447832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1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①行っている活動に○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1050165-F97A-4FB9-8C71-C513CB2833EA}"/>
              </a:ext>
            </a:extLst>
          </p:cNvPr>
          <p:cNvSpPr txBox="1"/>
          <p:nvPr/>
        </p:nvSpPr>
        <p:spPr>
          <a:xfrm>
            <a:off x="6438552" y="443646"/>
            <a:ext cx="2239756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1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③各分野の活動の、やりがいや</a:t>
            </a:r>
            <a:endParaRPr kumimoji="1" lang="en-US" altLang="ja-JP" sz="1001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1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活動の課題、今後の目標を記入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B72B575-EE20-434B-BA3F-6E9D171410A9}"/>
              </a:ext>
            </a:extLst>
          </p:cNvPr>
          <p:cNvSpPr/>
          <p:nvPr/>
        </p:nvSpPr>
        <p:spPr>
          <a:xfrm>
            <a:off x="84203" y="1454584"/>
            <a:ext cx="1460560" cy="23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健康についての学習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127B562-3624-45F5-B7A4-EB13BDB0237C}"/>
              </a:ext>
            </a:extLst>
          </p:cNvPr>
          <p:cNvSpPr/>
          <p:nvPr/>
        </p:nvSpPr>
        <p:spPr>
          <a:xfrm>
            <a:off x="84203" y="1741260"/>
            <a:ext cx="1460560" cy="23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体操、運動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1F5FD3E-1A31-4EFC-AFE1-D009CF24A00A}"/>
              </a:ext>
            </a:extLst>
          </p:cNvPr>
          <p:cNvSpPr/>
          <p:nvPr/>
        </p:nvSpPr>
        <p:spPr>
          <a:xfrm>
            <a:off x="1610216" y="1456514"/>
            <a:ext cx="1460560" cy="23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行楽・旅行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5F7F65B-E372-4975-ACE9-2741BC04583D}"/>
              </a:ext>
            </a:extLst>
          </p:cNvPr>
          <p:cNvSpPr/>
          <p:nvPr/>
        </p:nvSpPr>
        <p:spPr>
          <a:xfrm>
            <a:off x="1610216" y="1741992"/>
            <a:ext cx="1460560" cy="23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学習講座、研修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90B4702-03BD-415F-B031-988F1926399A}"/>
              </a:ext>
            </a:extLst>
          </p:cNvPr>
          <p:cNvSpPr/>
          <p:nvPr/>
        </p:nvSpPr>
        <p:spPr>
          <a:xfrm>
            <a:off x="84203" y="2027935"/>
            <a:ext cx="1460560" cy="23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社会見学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3939898-A43F-45CB-92A9-1CC986E22443}"/>
              </a:ext>
            </a:extLst>
          </p:cNvPr>
          <p:cNvSpPr/>
          <p:nvPr/>
        </p:nvSpPr>
        <p:spPr>
          <a:xfrm>
            <a:off x="1610216" y="2026894"/>
            <a:ext cx="1460560" cy="23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手芸、工芸等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132BB07F-21B0-40E7-8941-F7075AF3E0F0}"/>
              </a:ext>
            </a:extLst>
          </p:cNvPr>
          <p:cNvSpPr/>
          <p:nvPr/>
        </p:nvSpPr>
        <p:spPr>
          <a:xfrm>
            <a:off x="95710" y="3891576"/>
            <a:ext cx="1460560" cy="23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サロン活動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C37EBBD-166F-4905-BA69-BF8A0CE71C1F}"/>
              </a:ext>
            </a:extLst>
          </p:cNvPr>
          <p:cNvSpPr/>
          <p:nvPr/>
        </p:nvSpPr>
        <p:spPr>
          <a:xfrm>
            <a:off x="95029" y="3605679"/>
            <a:ext cx="1460560" cy="23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集いの場、通いの場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888A864-D4B3-41C6-AD67-21B51B158154}"/>
              </a:ext>
            </a:extLst>
          </p:cNvPr>
          <p:cNvSpPr/>
          <p:nvPr/>
        </p:nvSpPr>
        <p:spPr>
          <a:xfrm>
            <a:off x="95029" y="3316350"/>
            <a:ext cx="1462783" cy="23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声かけ運動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BE3CBEE-E2F1-4943-8941-BCE09D6075C3}"/>
              </a:ext>
            </a:extLst>
          </p:cNvPr>
          <p:cNvSpPr/>
          <p:nvPr/>
        </p:nvSpPr>
        <p:spPr>
          <a:xfrm>
            <a:off x="1609236" y="3315655"/>
            <a:ext cx="1460560" cy="23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高齢者の訪問活動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6AEA6780-249A-4C06-AF58-7840566B52EF}"/>
              </a:ext>
            </a:extLst>
          </p:cNvPr>
          <p:cNvSpPr/>
          <p:nvPr/>
        </p:nvSpPr>
        <p:spPr>
          <a:xfrm>
            <a:off x="1608157" y="3601948"/>
            <a:ext cx="1460560" cy="23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困りごとの助け合い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B50FEBD-4169-4569-99C3-167F1F2D71CD}"/>
              </a:ext>
            </a:extLst>
          </p:cNvPr>
          <p:cNvSpPr/>
          <p:nvPr/>
        </p:nvSpPr>
        <p:spPr>
          <a:xfrm>
            <a:off x="1610216" y="2312947"/>
            <a:ext cx="1460560" cy="23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32658" rtlCol="0" anchor="ctr"/>
          <a:lstStyle/>
          <a:p>
            <a:pPr marL="360009"/>
            <a:r>
              <a:rPr kumimoji="1" lang="ja-JP" altLang="en-US" sz="8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趣味の活動（上記以外</a:t>
            </a:r>
            <a:r>
              <a:rPr kumimoji="1" lang="en-US" altLang="ja-JP" sz="8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E092620-5968-405D-A087-B296E9C4863F}"/>
              </a:ext>
            </a:extLst>
          </p:cNvPr>
          <p:cNvSpPr/>
          <p:nvPr/>
        </p:nvSpPr>
        <p:spPr>
          <a:xfrm>
            <a:off x="84203" y="2314859"/>
            <a:ext cx="1460560" cy="23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農業体験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19678D7D-CD55-4D3B-A72C-08D054D0C391}"/>
              </a:ext>
            </a:extLst>
          </p:cNvPr>
          <p:cNvSpPr/>
          <p:nvPr/>
        </p:nvSpPr>
        <p:spPr>
          <a:xfrm>
            <a:off x="95029" y="4967896"/>
            <a:ext cx="1460560" cy="23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交通安全活動</a:t>
            </a: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709AEC23-FC77-4A79-992A-287AED4E64A0}"/>
              </a:ext>
            </a:extLst>
          </p:cNvPr>
          <p:cNvSpPr/>
          <p:nvPr/>
        </p:nvSpPr>
        <p:spPr>
          <a:xfrm>
            <a:off x="95029" y="5253126"/>
            <a:ext cx="1460560" cy="23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防災、防犯活動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EB2EBAA-9088-43DB-9559-CE5DD3C16D50}"/>
              </a:ext>
            </a:extLst>
          </p:cNvPr>
          <p:cNvSpPr/>
          <p:nvPr/>
        </p:nvSpPr>
        <p:spPr>
          <a:xfrm>
            <a:off x="98480" y="5541249"/>
            <a:ext cx="1460560" cy="23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見守り活動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B6501972-DAEE-47F2-97F4-29F531C7445F}"/>
              </a:ext>
            </a:extLst>
          </p:cNvPr>
          <p:cNvSpPr/>
          <p:nvPr/>
        </p:nvSpPr>
        <p:spPr>
          <a:xfrm>
            <a:off x="95029" y="5827924"/>
            <a:ext cx="1460560" cy="23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清掃活動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991506E-C74E-4351-B9D5-70C99CF1712D}"/>
              </a:ext>
            </a:extLst>
          </p:cNvPr>
          <p:cNvSpPr/>
          <p:nvPr/>
        </p:nvSpPr>
        <p:spPr>
          <a:xfrm>
            <a:off x="95029" y="6114303"/>
            <a:ext cx="1460560" cy="23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緑化活動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C18F7F0B-42B5-428A-97B8-3F9E0A318E16}"/>
              </a:ext>
            </a:extLst>
          </p:cNvPr>
          <p:cNvSpPr/>
          <p:nvPr/>
        </p:nvSpPr>
        <p:spPr>
          <a:xfrm>
            <a:off x="1611529" y="4966712"/>
            <a:ext cx="1460560" cy="23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リサイクル推進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C5217984-3003-4E8A-BAE9-673B88987D82}"/>
              </a:ext>
            </a:extLst>
          </p:cNvPr>
          <p:cNvSpPr/>
          <p:nvPr/>
        </p:nvSpPr>
        <p:spPr>
          <a:xfrm>
            <a:off x="1611529" y="5253389"/>
            <a:ext cx="1460560" cy="23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子ども・若者との交流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C06F3B-8ACD-4F12-BB37-5B6761F143D5}"/>
              </a:ext>
            </a:extLst>
          </p:cNvPr>
          <p:cNvSpPr/>
          <p:nvPr/>
        </p:nvSpPr>
        <p:spPr>
          <a:xfrm>
            <a:off x="1614981" y="5540065"/>
            <a:ext cx="1460560" cy="23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文化・歴史の継承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CABD986-B683-4727-8FA4-1C34A6D43D30}"/>
              </a:ext>
            </a:extLst>
          </p:cNvPr>
          <p:cNvSpPr/>
          <p:nvPr/>
        </p:nvSpPr>
        <p:spPr>
          <a:xfrm>
            <a:off x="1611528" y="5826740"/>
            <a:ext cx="1460560" cy="23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行政の会議への出席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9CDFE69A-259C-46A4-B8D1-3971F60EEA1F}"/>
              </a:ext>
            </a:extLst>
          </p:cNvPr>
          <p:cNvSpPr/>
          <p:nvPr/>
        </p:nvSpPr>
        <p:spPr>
          <a:xfrm>
            <a:off x="95029" y="4179607"/>
            <a:ext cx="2973687" cy="23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その他（　　　　　　　　　　      　　　　　　　）</a:t>
            </a:r>
            <a:endParaRPr kumimoji="1" lang="ja-JP" altLang="en-US" sz="816" u="sng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0AF28299-A066-4F9A-82BA-06DACF8C719B}"/>
              </a:ext>
            </a:extLst>
          </p:cNvPr>
          <p:cNvSpPr/>
          <p:nvPr/>
        </p:nvSpPr>
        <p:spPr>
          <a:xfrm>
            <a:off x="84203" y="2601288"/>
            <a:ext cx="2984512" cy="23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その他（　　　　　　　　　　　　　　　      　　）</a:t>
            </a:r>
            <a:endParaRPr kumimoji="1" lang="ja-JP" altLang="en-US" sz="816" u="sng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B6BBFD1-1007-43DB-8F40-DB1EF39583DF}"/>
              </a:ext>
            </a:extLst>
          </p:cNvPr>
          <p:cNvSpPr/>
          <p:nvPr/>
        </p:nvSpPr>
        <p:spPr>
          <a:xfrm>
            <a:off x="95029" y="6410633"/>
            <a:ext cx="2973687" cy="23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360009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その他（　　　　　　　　　　　　　　　　　）</a:t>
            </a:r>
            <a:endParaRPr kumimoji="1" lang="ja-JP" altLang="en-US" sz="816" u="sng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3BA2AF44-B2A2-4D7C-BF78-5D7577F7BEBC}"/>
              </a:ext>
            </a:extLst>
          </p:cNvPr>
          <p:cNvSpPr/>
          <p:nvPr/>
        </p:nvSpPr>
        <p:spPr>
          <a:xfrm>
            <a:off x="6566870" y="1299768"/>
            <a:ext cx="2140013" cy="789097"/>
          </a:xfrm>
          <a:prstGeom prst="rect">
            <a:avLst/>
          </a:prstGeom>
          <a:noFill/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やりがいと感じること</a:t>
            </a:r>
            <a:r>
              <a:rPr kumimoji="1" lang="en-US" altLang="ja-JP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641E8AFC-5990-4A33-A08F-CB5DD9149008}"/>
              </a:ext>
            </a:extLst>
          </p:cNvPr>
          <p:cNvCxnSpPr>
            <a:cxnSpLocks/>
          </p:cNvCxnSpPr>
          <p:nvPr/>
        </p:nvCxnSpPr>
        <p:spPr>
          <a:xfrm>
            <a:off x="504585" y="4561948"/>
            <a:ext cx="8459257" cy="0"/>
          </a:xfrm>
          <a:prstGeom prst="line">
            <a:avLst/>
          </a:prstGeom>
          <a:ln w="19050">
            <a:noFill/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1562DEF5-7CE4-43BC-9E88-A08A26C0AA66}"/>
              </a:ext>
            </a:extLst>
          </p:cNvPr>
          <p:cNvSpPr/>
          <p:nvPr/>
        </p:nvSpPr>
        <p:spPr>
          <a:xfrm>
            <a:off x="6566869" y="3165943"/>
            <a:ext cx="2140013" cy="744615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やりがいと感じること</a:t>
            </a:r>
            <a:r>
              <a:rPr kumimoji="1" lang="en-US" altLang="ja-JP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17203D6C-F220-48D6-AF19-E72802886399}"/>
              </a:ext>
            </a:extLst>
          </p:cNvPr>
          <p:cNvSpPr/>
          <p:nvPr/>
        </p:nvSpPr>
        <p:spPr>
          <a:xfrm>
            <a:off x="6566868" y="3906844"/>
            <a:ext cx="2140014" cy="744615"/>
          </a:xfrm>
          <a:prstGeom prst="rect">
            <a:avLst/>
          </a:prstGeom>
          <a:noFill/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活動にあたっての課題・今後の目標</a:t>
            </a:r>
            <a:r>
              <a:rPr kumimoji="1" lang="en-US" altLang="ja-JP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AAC0B432-A796-437F-ADFB-BADB98ACFFA3}"/>
              </a:ext>
            </a:extLst>
          </p:cNvPr>
          <p:cNvSpPr/>
          <p:nvPr/>
        </p:nvSpPr>
        <p:spPr>
          <a:xfrm>
            <a:off x="6566869" y="4786492"/>
            <a:ext cx="2140013" cy="989554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やりがいと感じること</a:t>
            </a:r>
            <a:r>
              <a:rPr kumimoji="1" lang="en-US" altLang="ja-JP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74406A44-9F84-4FF4-A90A-98837430B11A}"/>
              </a:ext>
            </a:extLst>
          </p:cNvPr>
          <p:cNvSpPr/>
          <p:nvPr/>
        </p:nvSpPr>
        <p:spPr>
          <a:xfrm>
            <a:off x="6566869" y="5775842"/>
            <a:ext cx="2140013" cy="989554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活動にあたっての課題・今後の目標</a:t>
            </a:r>
            <a:r>
              <a:rPr kumimoji="1" lang="en-US" altLang="ja-JP" sz="816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A9332CE-DF26-40E4-9D8E-301BA1A930F3}"/>
              </a:ext>
            </a:extLst>
          </p:cNvPr>
          <p:cNvSpPr/>
          <p:nvPr/>
        </p:nvSpPr>
        <p:spPr>
          <a:xfrm>
            <a:off x="3391247" y="2512144"/>
            <a:ext cx="1512000" cy="3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学びの場・機会の充実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D0070507-D18F-4542-908B-1FF8C0FA7B8B}"/>
              </a:ext>
            </a:extLst>
          </p:cNvPr>
          <p:cNvSpPr/>
          <p:nvPr/>
        </p:nvSpPr>
        <p:spPr>
          <a:xfrm>
            <a:off x="3391247" y="3207129"/>
            <a:ext cx="1512000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相談相手や話し相手のいない高齢者への働きかけ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45EC1C7A-DCD4-4E9E-85A0-E13CAA190FAE}"/>
              </a:ext>
            </a:extLst>
          </p:cNvPr>
          <p:cNvSpPr/>
          <p:nvPr/>
        </p:nvSpPr>
        <p:spPr>
          <a:xfrm>
            <a:off x="3391247" y="1312936"/>
            <a:ext cx="1512000" cy="3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高齢者の生きがいづくり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19EECD60-B269-423C-BB0D-1FAEC70E865A}"/>
              </a:ext>
            </a:extLst>
          </p:cNvPr>
          <p:cNvSpPr/>
          <p:nvPr/>
        </p:nvSpPr>
        <p:spPr>
          <a:xfrm>
            <a:off x="4991817" y="1722038"/>
            <a:ext cx="1512000" cy="3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高齢者の健康の維持・増進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2EBB1C7B-A3CB-4604-9744-5B021C729E3B}"/>
              </a:ext>
            </a:extLst>
          </p:cNvPr>
          <p:cNvSpPr/>
          <p:nvPr/>
        </p:nvSpPr>
        <p:spPr>
          <a:xfrm>
            <a:off x="3391247" y="2117030"/>
            <a:ext cx="1512000" cy="3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介護予防意識の向上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FDE19913-E2A0-42D9-A877-EB1FC305E3D0}"/>
              </a:ext>
            </a:extLst>
          </p:cNvPr>
          <p:cNvSpPr/>
          <p:nvPr/>
        </p:nvSpPr>
        <p:spPr>
          <a:xfrm>
            <a:off x="4991817" y="1311324"/>
            <a:ext cx="1512000" cy="3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高齢者の趣味の活動の充実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7F8CEBBB-4232-4F48-9FA0-40AFD4370F30}"/>
              </a:ext>
            </a:extLst>
          </p:cNvPr>
          <p:cNvSpPr/>
          <p:nvPr/>
        </p:nvSpPr>
        <p:spPr>
          <a:xfrm>
            <a:off x="3391247" y="1722561"/>
            <a:ext cx="1512000" cy="3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高齢者の運動の機会づくり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A4B6F144-6EB1-4AB0-9194-7121C5A7F995}"/>
              </a:ext>
            </a:extLst>
          </p:cNvPr>
          <p:cNvSpPr/>
          <p:nvPr/>
        </p:nvSpPr>
        <p:spPr>
          <a:xfrm>
            <a:off x="4991817" y="2111627"/>
            <a:ext cx="1512000" cy="3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健康・介護予防に関する</a:t>
            </a:r>
            <a:br>
              <a:rPr kumimoji="1" lang="en-US" altLang="ja-JP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知識や情報の発信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DD50E95A-86C5-4A90-AD9A-72B910ECA4CA}"/>
              </a:ext>
            </a:extLst>
          </p:cNvPr>
          <p:cNvSpPr/>
          <p:nvPr/>
        </p:nvSpPr>
        <p:spPr>
          <a:xfrm>
            <a:off x="4991817" y="3207343"/>
            <a:ext cx="1512000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高齢者の閉じこもり防止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5915FE76-2717-42C2-89EC-415D6060C38C}"/>
              </a:ext>
            </a:extLst>
          </p:cNvPr>
          <p:cNvSpPr/>
          <p:nvPr/>
        </p:nvSpPr>
        <p:spPr>
          <a:xfrm>
            <a:off x="4991817" y="3626352"/>
            <a:ext cx="1512000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地域の助け合いの活発化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2AD3ED8E-977D-4318-BAB9-27D3E4A2A471}"/>
              </a:ext>
            </a:extLst>
          </p:cNvPr>
          <p:cNvSpPr/>
          <p:nvPr/>
        </p:nvSpPr>
        <p:spPr>
          <a:xfrm>
            <a:off x="3391247" y="4054866"/>
            <a:ext cx="1512000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高齢者の居場所づくり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EF7D837E-52D1-403E-9328-E0726C33076E}"/>
              </a:ext>
            </a:extLst>
          </p:cNvPr>
          <p:cNvSpPr/>
          <p:nvPr/>
        </p:nvSpPr>
        <p:spPr>
          <a:xfrm>
            <a:off x="4991817" y="2510532"/>
            <a:ext cx="1512000" cy="36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高齢者の活躍の場や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機会の提供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D11C6DDC-C147-4443-B28F-2E0AA357CEF2}"/>
              </a:ext>
            </a:extLst>
          </p:cNvPr>
          <p:cNvSpPr/>
          <p:nvPr/>
        </p:nvSpPr>
        <p:spPr>
          <a:xfrm>
            <a:off x="3391247" y="3626352"/>
            <a:ext cx="1512000" cy="36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地域の高齢者の交流の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活発化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A7A1B8D7-2178-4AF7-A784-AB82770E9B46}"/>
              </a:ext>
            </a:extLst>
          </p:cNvPr>
          <p:cNvSpPr/>
          <p:nvPr/>
        </p:nvSpPr>
        <p:spPr>
          <a:xfrm>
            <a:off x="3391247" y="4780854"/>
            <a:ext cx="1512000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安全・安心な地域づくり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F2045A02-4901-45BA-ADF6-ADD8E8058AB4}"/>
              </a:ext>
            </a:extLst>
          </p:cNvPr>
          <p:cNvSpPr/>
          <p:nvPr/>
        </p:nvSpPr>
        <p:spPr>
          <a:xfrm>
            <a:off x="3391247" y="5989550"/>
            <a:ext cx="1512000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子ども・若者との交流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760C3E89-BD96-499A-B483-A533F32F5C7B}"/>
              </a:ext>
            </a:extLst>
          </p:cNvPr>
          <p:cNvSpPr/>
          <p:nvPr/>
        </p:nvSpPr>
        <p:spPr>
          <a:xfrm>
            <a:off x="4991817" y="4779423"/>
            <a:ext cx="1512000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防災意識の向上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E78A86B6-E1A0-4FA1-B721-015DC3C8B2E7}"/>
              </a:ext>
            </a:extLst>
          </p:cNvPr>
          <p:cNvSpPr/>
          <p:nvPr/>
        </p:nvSpPr>
        <p:spPr>
          <a:xfrm>
            <a:off x="3391247" y="5183851"/>
            <a:ext cx="1512000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防犯意識の向上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CA9CB885-511E-4B0D-9DF8-C3E950D5F6AC}"/>
              </a:ext>
            </a:extLst>
          </p:cNvPr>
          <p:cNvSpPr/>
          <p:nvPr/>
        </p:nvSpPr>
        <p:spPr>
          <a:xfrm>
            <a:off x="4991817" y="5181852"/>
            <a:ext cx="1512000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地域の美化・清掃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477353FF-1059-479F-A0E5-17F8E1EA41A5}"/>
              </a:ext>
            </a:extLst>
          </p:cNvPr>
          <p:cNvSpPr/>
          <p:nvPr/>
        </p:nvSpPr>
        <p:spPr>
          <a:xfrm>
            <a:off x="4991817" y="5987664"/>
            <a:ext cx="1512000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見守り活動の活発化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97B2E0B1-6BC2-41A1-949C-134D7AB4AAD4}"/>
              </a:ext>
            </a:extLst>
          </p:cNvPr>
          <p:cNvSpPr/>
          <p:nvPr/>
        </p:nvSpPr>
        <p:spPr>
          <a:xfrm>
            <a:off x="4991817" y="5586158"/>
            <a:ext cx="1512000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地域住民との交流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F83DF546-A4F8-49B6-8078-8038A86A5B47}"/>
              </a:ext>
            </a:extLst>
          </p:cNvPr>
          <p:cNvSpPr/>
          <p:nvPr/>
        </p:nvSpPr>
        <p:spPr>
          <a:xfrm>
            <a:off x="3391247" y="6392844"/>
            <a:ext cx="1512000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他の活動団体との連携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EDDD5B8F-DE2F-435F-A0B5-6DB680AEF272}"/>
              </a:ext>
            </a:extLst>
          </p:cNvPr>
          <p:cNvSpPr/>
          <p:nvPr/>
        </p:nvSpPr>
        <p:spPr>
          <a:xfrm>
            <a:off x="4991817" y="6389170"/>
            <a:ext cx="1512000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行政運営への参画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CEF46493-B8F9-423C-A8E4-B22AF305C8D4}"/>
              </a:ext>
            </a:extLst>
          </p:cNvPr>
          <p:cNvSpPr/>
          <p:nvPr/>
        </p:nvSpPr>
        <p:spPr>
          <a:xfrm>
            <a:off x="3391247" y="5586848"/>
            <a:ext cx="1512000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252000"/>
            <a:r>
              <a:rPr kumimoji="1" lang="ja-JP" altLang="en-US" sz="816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地域の緑化</a:t>
            </a:r>
            <a:endParaRPr kumimoji="1" lang="en-US" altLang="ja-JP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7455BCE0-F0F3-40FA-8F61-B600E2F6C797}"/>
              </a:ext>
            </a:extLst>
          </p:cNvPr>
          <p:cNvSpPr txBox="1"/>
          <p:nvPr/>
        </p:nvSpPr>
        <p:spPr>
          <a:xfrm>
            <a:off x="8812887" y="433845"/>
            <a:ext cx="934871" cy="24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1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001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参考データ</a:t>
            </a:r>
            <a:r>
              <a:rPr kumimoji="1" lang="en-US" altLang="ja-JP" sz="1001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001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06" name="表 106">
            <a:extLst>
              <a:ext uri="{FF2B5EF4-FFF2-40B4-BE49-F238E27FC236}">
                <a16:creationId xmlns:a16="http://schemas.microsoft.com/office/drawing/2014/main" id="{3BAD5555-7017-4BD1-95EE-F115E636E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7515"/>
              </p:ext>
            </p:extLst>
          </p:nvPr>
        </p:nvGraphicFramePr>
        <p:xfrm>
          <a:off x="8774784" y="1016463"/>
          <a:ext cx="1037636" cy="58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818">
                  <a:extLst>
                    <a:ext uri="{9D8B030D-6E8A-4147-A177-3AD203B41FA5}">
                      <a16:colId xmlns:a16="http://schemas.microsoft.com/office/drawing/2014/main" val="971213304"/>
                    </a:ext>
                  </a:extLst>
                </a:gridCol>
                <a:gridCol w="518818">
                  <a:extLst>
                    <a:ext uri="{9D8B030D-6E8A-4147-A177-3AD203B41FA5}">
                      <a16:colId xmlns:a16="http://schemas.microsoft.com/office/drawing/2014/main" val="4014262181"/>
                    </a:ext>
                  </a:extLst>
                </a:gridCol>
              </a:tblGrid>
              <a:tr h="19661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要介護認定率</a:t>
                      </a:r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31337"/>
                  </a:ext>
                </a:extLst>
              </a:tr>
              <a:tr h="1778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b="1" dirty="0"/>
                        <a:t>全国</a:t>
                      </a:r>
                    </a:p>
                  </a:txBody>
                  <a:tcPr marL="82953" marR="82953" marT="32658" marB="3265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b="1" dirty="0"/>
                        <a:t>本市</a:t>
                      </a:r>
                    </a:p>
                  </a:txBody>
                  <a:tcPr marL="82953" marR="82953" marT="32658" marB="3265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46989"/>
                  </a:ext>
                </a:extLst>
              </a:tr>
              <a:tr h="198972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14514"/>
                  </a:ext>
                </a:extLst>
              </a:tr>
            </a:tbl>
          </a:graphicData>
        </a:graphic>
      </p:graphicFrame>
      <p:graphicFrame>
        <p:nvGraphicFramePr>
          <p:cNvPr id="107" name="表 106">
            <a:extLst>
              <a:ext uri="{FF2B5EF4-FFF2-40B4-BE49-F238E27FC236}">
                <a16:creationId xmlns:a16="http://schemas.microsoft.com/office/drawing/2014/main" id="{F88D0589-A604-45B1-9942-74FC4C605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916826"/>
              </p:ext>
            </p:extLst>
          </p:nvPr>
        </p:nvGraphicFramePr>
        <p:xfrm>
          <a:off x="8774784" y="1630542"/>
          <a:ext cx="1037636" cy="60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818">
                  <a:extLst>
                    <a:ext uri="{9D8B030D-6E8A-4147-A177-3AD203B41FA5}">
                      <a16:colId xmlns:a16="http://schemas.microsoft.com/office/drawing/2014/main" val="971213304"/>
                    </a:ext>
                  </a:extLst>
                </a:gridCol>
                <a:gridCol w="518818">
                  <a:extLst>
                    <a:ext uri="{9D8B030D-6E8A-4147-A177-3AD203B41FA5}">
                      <a16:colId xmlns:a16="http://schemas.microsoft.com/office/drawing/2014/main" val="4014262181"/>
                    </a:ext>
                  </a:extLst>
                </a:gridCol>
              </a:tblGrid>
              <a:tr h="19931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主観的健康観</a:t>
                      </a:r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31337"/>
                  </a:ext>
                </a:extLst>
              </a:tr>
              <a:tr h="1954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全国</a:t>
                      </a:r>
                    </a:p>
                  </a:txBody>
                  <a:tcPr marL="82953" marR="82953" marT="41476" marB="4147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本市</a:t>
                      </a:r>
                    </a:p>
                  </a:txBody>
                  <a:tcPr marL="82953" marR="82953" marT="41476" marB="4147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46989"/>
                  </a:ext>
                </a:extLst>
              </a:tr>
              <a:tr h="20763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14514"/>
                  </a:ext>
                </a:extLst>
              </a:tr>
            </a:tbl>
          </a:graphicData>
        </a:graphic>
      </p:graphicFrame>
      <p:graphicFrame>
        <p:nvGraphicFramePr>
          <p:cNvPr id="108" name="表 107">
            <a:extLst>
              <a:ext uri="{FF2B5EF4-FFF2-40B4-BE49-F238E27FC236}">
                <a16:creationId xmlns:a16="http://schemas.microsoft.com/office/drawing/2014/main" id="{E3AE75A2-9225-4DC9-9D79-8B8AD4B4A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807718"/>
              </p:ext>
            </p:extLst>
          </p:nvPr>
        </p:nvGraphicFramePr>
        <p:xfrm>
          <a:off x="8774784" y="3176203"/>
          <a:ext cx="1037636" cy="719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818">
                  <a:extLst>
                    <a:ext uri="{9D8B030D-6E8A-4147-A177-3AD203B41FA5}">
                      <a16:colId xmlns:a16="http://schemas.microsoft.com/office/drawing/2014/main" val="971213304"/>
                    </a:ext>
                  </a:extLst>
                </a:gridCol>
                <a:gridCol w="518818">
                  <a:extLst>
                    <a:ext uri="{9D8B030D-6E8A-4147-A177-3AD203B41FA5}">
                      <a16:colId xmlns:a16="http://schemas.microsoft.com/office/drawing/2014/main" val="401426218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閉じこもり傾向のある高齢者の割合</a:t>
                      </a:r>
                    </a:p>
                  </a:txBody>
                  <a:tcPr marL="36000" marR="36000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31337"/>
                  </a:ext>
                </a:extLst>
              </a:tr>
              <a:tr h="1778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全国</a:t>
                      </a:r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本市</a:t>
                      </a:r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46989"/>
                  </a:ext>
                </a:extLst>
              </a:tr>
              <a:tr h="199417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14514"/>
                  </a:ext>
                </a:extLst>
              </a:tr>
            </a:tbl>
          </a:graphicData>
        </a:graphic>
      </p:graphicFrame>
      <p:graphicFrame>
        <p:nvGraphicFramePr>
          <p:cNvPr id="109" name="表 108">
            <a:extLst>
              <a:ext uri="{FF2B5EF4-FFF2-40B4-BE49-F238E27FC236}">
                <a16:creationId xmlns:a16="http://schemas.microsoft.com/office/drawing/2014/main" id="{F8ADA4F6-4733-44A8-BD46-9798E8E16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316604"/>
              </p:ext>
            </p:extLst>
          </p:nvPr>
        </p:nvGraphicFramePr>
        <p:xfrm>
          <a:off x="8774784" y="3927441"/>
          <a:ext cx="1037636" cy="719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818">
                  <a:extLst>
                    <a:ext uri="{9D8B030D-6E8A-4147-A177-3AD203B41FA5}">
                      <a16:colId xmlns:a16="http://schemas.microsoft.com/office/drawing/2014/main" val="971213304"/>
                    </a:ext>
                  </a:extLst>
                </a:gridCol>
                <a:gridCol w="518818">
                  <a:extLst>
                    <a:ext uri="{9D8B030D-6E8A-4147-A177-3AD203B41FA5}">
                      <a16:colId xmlns:a16="http://schemas.microsoft.com/office/drawing/2014/main" val="4014262181"/>
                    </a:ext>
                  </a:extLst>
                </a:gridCol>
              </a:tblGrid>
              <a:tr h="18516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通いの場の数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（人口千人あたり）</a:t>
                      </a:r>
                    </a:p>
                  </a:txBody>
                  <a:tcPr marL="0" marR="0" marT="32658" marB="3265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31337"/>
                  </a:ext>
                </a:extLst>
              </a:tr>
              <a:tr h="1778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全国</a:t>
                      </a:r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本市</a:t>
                      </a:r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46989"/>
                  </a:ext>
                </a:extLst>
              </a:tr>
              <a:tr h="19661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14514"/>
                  </a:ext>
                </a:extLst>
              </a:tr>
            </a:tbl>
          </a:graphicData>
        </a:graphic>
      </p:graphicFrame>
      <p:graphicFrame>
        <p:nvGraphicFramePr>
          <p:cNvPr id="110" name="表 109">
            <a:extLst>
              <a:ext uri="{FF2B5EF4-FFF2-40B4-BE49-F238E27FC236}">
                <a16:creationId xmlns:a16="http://schemas.microsoft.com/office/drawing/2014/main" id="{35894CA3-4F73-473C-AFBA-A1FB6E3A7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17462"/>
              </p:ext>
            </p:extLst>
          </p:nvPr>
        </p:nvGraphicFramePr>
        <p:xfrm>
          <a:off x="8774784" y="4869179"/>
          <a:ext cx="1037636" cy="857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818">
                  <a:extLst>
                    <a:ext uri="{9D8B030D-6E8A-4147-A177-3AD203B41FA5}">
                      <a16:colId xmlns:a16="http://schemas.microsoft.com/office/drawing/2014/main" val="971213304"/>
                    </a:ext>
                  </a:extLst>
                </a:gridCol>
                <a:gridCol w="518818">
                  <a:extLst>
                    <a:ext uri="{9D8B030D-6E8A-4147-A177-3AD203B41FA5}">
                      <a16:colId xmlns:a16="http://schemas.microsoft.com/office/drawing/2014/main" val="4014262181"/>
                    </a:ext>
                  </a:extLst>
                </a:gridCol>
              </a:tblGrid>
              <a:tr h="24529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地域づくり活動への参加意欲のある高齢者の割合</a:t>
                      </a:r>
                    </a:p>
                  </a:txBody>
                  <a:tcPr marL="36000" marR="36000" marT="32658" marB="3265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31337"/>
                  </a:ext>
                </a:extLst>
              </a:tr>
              <a:tr h="1778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全国</a:t>
                      </a:r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本市</a:t>
                      </a:r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46989"/>
                  </a:ext>
                </a:extLst>
              </a:tr>
              <a:tr h="19661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14514"/>
                  </a:ext>
                </a:extLst>
              </a:tr>
            </a:tbl>
          </a:graphicData>
        </a:graphic>
      </p:graphicFrame>
      <p:graphicFrame>
        <p:nvGraphicFramePr>
          <p:cNvPr id="111" name="表 110">
            <a:extLst>
              <a:ext uri="{FF2B5EF4-FFF2-40B4-BE49-F238E27FC236}">
                <a16:creationId xmlns:a16="http://schemas.microsoft.com/office/drawing/2014/main" id="{5816C932-FF5D-4E8C-BA3D-727CD5E6C7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814366"/>
              </p:ext>
            </p:extLst>
          </p:nvPr>
        </p:nvGraphicFramePr>
        <p:xfrm>
          <a:off x="8774784" y="5776627"/>
          <a:ext cx="1037636" cy="910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818">
                  <a:extLst>
                    <a:ext uri="{9D8B030D-6E8A-4147-A177-3AD203B41FA5}">
                      <a16:colId xmlns:a16="http://schemas.microsoft.com/office/drawing/2014/main" val="971213304"/>
                    </a:ext>
                  </a:extLst>
                </a:gridCol>
                <a:gridCol w="518818">
                  <a:extLst>
                    <a:ext uri="{9D8B030D-6E8A-4147-A177-3AD203B41FA5}">
                      <a16:colId xmlns:a16="http://schemas.microsoft.com/office/drawing/2014/main" val="4014262181"/>
                    </a:ext>
                  </a:extLst>
                </a:gridCol>
              </a:tblGrid>
              <a:tr h="17649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ボランティア活動に参加している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高齢者の割合</a:t>
                      </a:r>
                    </a:p>
                  </a:txBody>
                  <a:tcPr marL="36000" marR="36000" marT="41476" marB="4147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31337"/>
                  </a:ext>
                </a:extLst>
              </a:tr>
              <a:tr h="1954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全国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/>
                        <a:t>本市</a:t>
                      </a:r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46989"/>
                  </a:ext>
                </a:extLst>
              </a:tr>
              <a:tr h="21425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41476" marB="4147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14514"/>
                  </a:ext>
                </a:extLst>
              </a:tr>
            </a:tbl>
          </a:graphicData>
        </a:graphic>
      </p:graphicFrame>
      <p:graphicFrame>
        <p:nvGraphicFramePr>
          <p:cNvPr id="112" name="表 111">
            <a:extLst>
              <a:ext uri="{FF2B5EF4-FFF2-40B4-BE49-F238E27FC236}">
                <a16:creationId xmlns:a16="http://schemas.microsoft.com/office/drawing/2014/main" id="{C73584C6-3043-46C9-A43E-56871C84D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87403"/>
              </p:ext>
            </p:extLst>
          </p:nvPr>
        </p:nvGraphicFramePr>
        <p:xfrm>
          <a:off x="8774784" y="2267410"/>
          <a:ext cx="1037636" cy="725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818">
                  <a:extLst>
                    <a:ext uri="{9D8B030D-6E8A-4147-A177-3AD203B41FA5}">
                      <a16:colId xmlns:a16="http://schemas.microsoft.com/office/drawing/2014/main" val="971213304"/>
                    </a:ext>
                  </a:extLst>
                </a:gridCol>
                <a:gridCol w="518818">
                  <a:extLst>
                    <a:ext uri="{9D8B030D-6E8A-4147-A177-3AD203B41FA5}">
                      <a16:colId xmlns:a16="http://schemas.microsoft.com/office/drawing/2014/main" val="401426218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生きがいを持っている高齢者の割合</a:t>
                      </a:r>
                    </a:p>
                  </a:txBody>
                  <a:tcPr marL="36000" marR="36000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031337"/>
                  </a:ext>
                </a:extLst>
              </a:tr>
              <a:tr h="1778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全国</a:t>
                      </a:r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>
                          <a:solidFill>
                            <a:schemeClr val="tx1"/>
                          </a:solidFill>
                        </a:rPr>
                        <a:t>本市</a:t>
                      </a:r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446989"/>
                  </a:ext>
                </a:extLst>
              </a:tr>
              <a:tr h="20763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900" dirty="0"/>
                        <a:t>%</a:t>
                      </a:r>
                      <a:endParaRPr kumimoji="1" lang="ja-JP" altLang="en-US" sz="900" dirty="0"/>
                    </a:p>
                  </a:txBody>
                  <a:tcPr marL="82953" marR="82953" marT="32658" marB="32658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14514"/>
                  </a:ext>
                </a:extLst>
              </a:tr>
            </a:tbl>
          </a:graphicData>
        </a:graphic>
      </p:graphicFrame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E25999C0-20B0-4F19-9F57-03E504805857}"/>
              </a:ext>
            </a:extLst>
          </p:cNvPr>
          <p:cNvGrpSpPr/>
          <p:nvPr/>
        </p:nvGrpSpPr>
        <p:grpSpPr>
          <a:xfrm>
            <a:off x="3246236" y="433844"/>
            <a:ext cx="3400192" cy="785911"/>
            <a:chOff x="3148053" y="570662"/>
            <a:chExt cx="3748082" cy="866319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CBC1900-7ECD-4197-9F35-C2FBD259F481}"/>
                </a:ext>
              </a:extLst>
            </p:cNvPr>
            <p:cNvSpPr txBox="1"/>
            <p:nvPr/>
          </p:nvSpPr>
          <p:spPr>
            <a:xfrm>
              <a:off x="3148053" y="570662"/>
              <a:ext cx="3748082" cy="834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1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②各活動を通じて取り組んでいることについて回答</a:t>
              </a:r>
              <a:endParaRPr kumimoji="1" lang="en-US" altLang="ja-JP" sz="1001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spcAft>
                  <a:spcPts val="544"/>
                </a:spcAft>
              </a:pPr>
              <a:r>
                <a:rPr kumimoji="1" lang="ja-JP" altLang="en-US" sz="1001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（取組の状況について、５段階での評価を数字で記入）</a:t>
              </a:r>
              <a:endParaRPr kumimoji="1" lang="en-US" altLang="ja-JP" sz="1001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9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     できていない　　　　　ふつう　　　　　できている</a:t>
              </a:r>
              <a:endParaRPr kumimoji="1" lang="en-US" altLang="ja-JP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1001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１　　　２　　　３　　　４　　５</a:t>
              </a:r>
              <a:endParaRPr kumimoji="1" lang="en-US" altLang="ja-JP" sz="1001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119" name="直線矢印コネクタ 118">
              <a:extLst>
                <a:ext uri="{FF2B5EF4-FFF2-40B4-BE49-F238E27FC236}">
                  <a16:creationId xmlns:a16="http://schemas.microsoft.com/office/drawing/2014/main" id="{E2EC452A-01D2-450A-81E7-C88921B9AC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51744" y="1105944"/>
              <a:ext cx="280934" cy="26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矢印コネクタ 119">
              <a:extLst>
                <a:ext uri="{FF2B5EF4-FFF2-40B4-BE49-F238E27FC236}">
                  <a16:creationId xmlns:a16="http://schemas.microsoft.com/office/drawing/2014/main" id="{5FEFC119-FBA0-444F-BE6A-9A81EC4D36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18640" y="1106211"/>
              <a:ext cx="23056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大かっこ 122">
              <a:extLst>
                <a:ext uri="{FF2B5EF4-FFF2-40B4-BE49-F238E27FC236}">
                  <a16:creationId xmlns:a16="http://schemas.microsoft.com/office/drawing/2014/main" id="{02FA6E03-F677-4F00-8093-4D36C3754839}"/>
                </a:ext>
              </a:extLst>
            </p:cNvPr>
            <p:cNvSpPr/>
            <p:nvPr/>
          </p:nvSpPr>
          <p:spPr>
            <a:xfrm>
              <a:off x="3545614" y="983392"/>
              <a:ext cx="2817475" cy="453589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1801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AC389E95-4EA2-4315-A918-618AA81A356D}"/>
              </a:ext>
            </a:extLst>
          </p:cNvPr>
          <p:cNvSpPr/>
          <p:nvPr/>
        </p:nvSpPr>
        <p:spPr>
          <a:xfrm>
            <a:off x="84203" y="1454584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5D027249-C819-44D2-8425-79449A978136}"/>
              </a:ext>
            </a:extLst>
          </p:cNvPr>
          <p:cNvSpPr/>
          <p:nvPr/>
        </p:nvSpPr>
        <p:spPr>
          <a:xfrm>
            <a:off x="84203" y="1741260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26D9EF36-C8DB-4B5A-9102-CBEC15AC781B}"/>
              </a:ext>
            </a:extLst>
          </p:cNvPr>
          <p:cNvSpPr/>
          <p:nvPr/>
        </p:nvSpPr>
        <p:spPr>
          <a:xfrm>
            <a:off x="84203" y="2027935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D8D566BD-47FD-4C5B-853B-EB44F08AA31F}"/>
              </a:ext>
            </a:extLst>
          </p:cNvPr>
          <p:cNvSpPr/>
          <p:nvPr/>
        </p:nvSpPr>
        <p:spPr>
          <a:xfrm>
            <a:off x="84203" y="2314611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A98B0476-A778-495D-BB76-630914512FE6}"/>
              </a:ext>
            </a:extLst>
          </p:cNvPr>
          <p:cNvSpPr/>
          <p:nvPr/>
        </p:nvSpPr>
        <p:spPr>
          <a:xfrm>
            <a:off x="1608156" y="1456514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BA7AEE58-7B50-437A-85C6-B3470FFA4541}"/>
              </a:ext>
            </a:extLst>
          </p:cNvPr>
          <p:cNvSpPr/>
          <p:nvPr/>
        </p:nvSpPr>
        <p:spPr>
          <a:xfrm>
            <a:off x="1608156" y="1741992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A6EBB810-F1F5-45C8-B85A-B075DC05AD50}"/>
              </a:ext>
            </a:extLst>
          </p:cNvPr>
          <p:cNvSpPr/>
          <p:nvPr/>
        </p:nvSpPr>
        <p:spPr>
          <a:xfrm>
            <a:off x="1608156" y="2026894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A3FB6A46-5B24-4893-ABDB-1FA92F259105}"/>
              </a:ext>
            </a:extLst>
          </p:cNvPr>
          <p:cNvSpPr/>
          <p:nvPr/>
        </p:nvSpPr>
        <p:spPr>
          <a:xfrm>
            <a:off x="1608156" y="2312947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4F7E0FC8-1487-421C-83DC-C5B97EB5705D}"/>
              </a:ext>
            </a:extLst>
          </p:cNvPr>
          <p:cNvSpPr/>
          <p:nvPr/>
        </p:nvSpPr>
        <p:spPr>
          <a:xfrm>
            <a:off x="84203" y="2601288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8DC50127-6089-4446-B7A9-27F49DAF0876}"/>
              </a:ext>
            </a:extLst>
          </p:cNvPr>
          <p:cNvSpPr/>
          <p:nvPr/>
        </p:nvSpPr>
        <p:spPr>
          <a:xfrm>
            <a:off x="95028" y="3316350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68DB9363-C317-4324-9126-2921C5C39CA9}"/>
              </a:ext>
            </a:extLst>
          </p:cNvPr>
          <p:cNvSpPr/>
          <p:nvPr/>
        </p:nvSpPr>
        <p:spPr>
          <a:xfrm>
            <a:off x="95028" y="3605679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41B5E237-E63A-4D46-9756-DDE91C5BCD87}"/>
              </a:ext>
            </a:extLst>
          </p:cNvPr>
          <p:cNvSpPr/>
          <p:nvPr/>
        </p:nvSpPr>
        <p:spPr>
          <a:xfrm>
            <a:off x="95028" y="3892993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72D741D0-3946-4694-813A-68CDD8B911FC}"/>
              </a:ext>
            </a:extLst>
          </p:cNvPr>
          <p:cNvSpPr/>
          <p:nvPr/>
        </p:nvSpPr>
        <p:spPr>
          <a:xfrm>
            <a:off x="95028" y="4179668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2E61548B-FB95-43DE-A822-380D27480589}"/>
              </a:ext>
            </a:extLst>
          </p:cNvPr>
          <p:cNvSpPr/>
          <p:nvPr/>
        </p:nvSpPr>
        <p:spPr>
          <a:xfrm>
            <a:off x="1606650" y="3315655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53A29560-DBAC-427B-B17C-89AE5496DD81}"/>
              </a:ext>
            </a:extLst>
          </p:cNvPr>
          <p:cNvSpPr/>
          <p:nvPr/>
        </p:nvSpPr>
        <p:spPr>
          <a:xfrm>
            <a:off x="1606650" y="3601948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7E47CEB5-8B99-4E86-A699-31AD8435F17F}"/>
              </a:ext>
            </a:extLst>
          </p:cNvPr>
          <p:cNvSpPr/>
          <p:nvPr/>
        </p:nvSpPr>
        <p:spPr>
          <a:xfrm>
            <a:off x="92999" y="4967896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6E16EF07-CFA8-4688-B656-CDCC13155E98}"/>
              </a:ext>
            </a:extLst>
          </p:cNvPr>
          <p:cNvSpPr/>
          <p:nvPr/>
        </p:nvSpPr>
        <p:spPr>
          <a:xfrm>
            <a:off x="92999" y="5253126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93BD28A6-1A60-4073-A0FF-0B1CBB74DE7B}"/>
              </a:ext>
            </a:extLst>
          </p:cNvPr>
          <p:cNvSpPr/>
          <p:nvPr/>
        </p:nvSpPr>
        <p:spPr>
          <a:xfrm>
            <a:off x="92999" y="5541249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369735B0-9538-404D-84A7-3EBB5786D477}"/>
              </a:ext>
            </a:extLst>
          </p:cNvPr>
          <p:cNvSpPr/>
          <p:nvPr/>
        </p:nvSpPr>
        <p:spPr>
          <a:xfrm>
            <a:off x="92999" y="5827924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3105D306-A74C-4899-B735-26912F14B0AA}"/>
              </a:ext>
            </a:extLst>
          </p:cNvPr>
          <p:cNvSpPr/>
          <p:nvPr/>
        </p:nvSpPr>
        <p:spPr>
          <a:xfrm>
            <a:off x="92999" y="6114303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C3DFF30F-D2BF-46E0-AD07-4591AC7FF3D4}"/>
              </a:ext>
            </a:extLst>
          </p:cNvPr>
          <p:cNvSpPr/>
          <p:nvPr/>
        </p:nvSpPr>
        <p:spPr>
          <a:xfrm>
            <a:off x="93427" y="6410285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9B71F1C3-603B-4037-9809-A22BEDBD0CE0}"/>
              </a:ext>
            </a:extLst>
          </p:cNvPr>
          <p:cNvSpPr/>
          <p:nvPr/>
        </p:nvSpPr>
        <p:spPr>
          <a:xfrm>
            <a:off x="1612836" y="4966712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C1D0F586-6ABD-4464-BBAD-29F4B6EE5636}"/>
              </a:ext>
            </a:extLst>
          </p:cNvPr>
          <p:cNvSpPr/>
          <p:nvPr/>
        </p:nvSpPr>
        <p:spPr>
          <a:xfrm>
            <a:off x="1612836" y="5253389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5CC7EFBF-4689-4F74-B76E-338878DA3298}"/>
              </a:ext>
            </a:extLst>
          </p:cNvPr>
          <p:cNvSpPr/>
          <p:nvPr/>
        </p:nvSpPr>
        <p:spPr>
          <a:xfrm>
            <a:off x="1612836" y="5540065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72480B87-10FA-4CDA-AEDC-CE15C395FED9}"/>
              </a:ext>
            </a:extLst>
          </p:cNvPr>
          <p:cNvSpPr/>
          <p:nvPr/>
        </p:nvSpPr>
        <p:spPr>
          <a:xfrm>
            <a:off x="1612836" y="5826740"/>
            <a:ext cx="283278" cy="234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2" name="二等辺三角形 51">
            <a:extLst>
              <a:ext uri="{FF2B5EF4-FFF2-40B4-BE49-F238E27FC236}">
                <a16:creationId xmlns:a16="http://schemas.microsoft.com/office/drawing/2014/main" id="{A7EB1052-1AA6-42D5-9B8E-1061B070FD3B}"/>
              </a:ext>
            </a:extLst>
          </p:cNvPr>
          <p:cNvSpPr/>
          <p:nvPr/>
        </p:nvSpPr>
        <p:spPr>
          <a:xfrm rot="5400000">
            <a:off x="2542828" y="2073178"/>
            <a:ext cx="1368170" cy="15605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140" name="二等辺三角形 139">
            <a:extLst>
              <a:ext uri="{FF2B5EF4-FFF2-40B4-BE49-F238E27FC236}">
                <a16:creationId xmlns:a16="http://schemas.microsoft.com/office/drawing/2014/main" id="{9F46994C-115A-4761-8C3A-24D31B599540}"/>
              </a:ext>
            </a:extLst>
          </p:cNvPr>
          <p:cNvSpPr/>
          <p:nvPr/>
        </p:nvSpPr>
        <p:spPr>
          <a:xfrm rot="5400000">
            <a:off x="2682051" y="3781194"/>
            <a:ext cx="1108778" cy="15605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141" name="二等辺三角形 140">
            <a:extLst>
              <a:ext uri="{FF2B5EF4-FFF2-40B4-BE49-F238E27FC236}">
                <a16:creationId xmlns:a16="http://schemas.microsoft.com/office/drawing/2014/main" id="{FB942024-4CF4-4EC9-A262-DD13CF354164}"/>
              </a:ext>
            </a:extLst>
          </p:cNvPr>
          <p:cNvSpPr/>
          <p:nvPr/>
        </p:nvSpPr>
        <p:spPr>
          <a:xfrm rot="5400000">
            <a:off x="2345339" y="5763002"/>
            <a:ext cx="1778127" cy="15605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D5979AB6-56EB-46DD-9B35-B35B6B4F3433}"/>
              </a:ext>
            </a:extLst>
          </p:cNvPr>
          <p:cNvSpPr/>
          <p:nvPr/>
        </p:nvSpPr>
        <p:spPr>
          <a:xfrm>
            <a:off x="3391247" y="1312936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3C01318E-5F91-4E87-AB9E-A78446F9DEC5}"/>
              </a:ext>
            </a:extLst>
          </p:cNvPr>
          <p:cNvSpPr/>
          <p:nvPr/>
        </p:nvSpPr>
        <p:spPr>
          <a:xfrm>
            <a:off x="3391247" y="1723650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EE80CFE2-BD88-465D-AABE-A1AB6B87B6A4}"/>
              </a:ext>
            </a:extLst>
          </p:cNvPr>
          <p:cNvSpPr/>
          <p:nvPr/>
        </p:nvSpPr>
        <p:spPr>
          <a:xfrm>
            <a:off x="3391247" y="2113239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61FA836A-0D55-4356-A253-34E023FF615E}"/>
              </a:ext>
            </a:extLst>
          </p:cNvPr>
          <p:cNvSpPr/>
          <p:nvPr/>
        </p:nvSpPr>
        <p:spPr>
          <a:xfrm>
            <a:off x="3391247" y="2512144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BE1E1AE3-14B1-4954-82EC-1225A39F50DB}"/>
              </a:ext>
            </a:extLst>
          </p:cNvPr>
          <p:cNvSpPr/>
          <p:nvPr/>
        </p:nvSpPr>
        <p:spPr>
          <a:xfrm>
            <a:off x="3391247" y="3207129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A5D6F844-AFD0-4A7C-BA6E-FBB8C222C317}"/>
              </a:ext>
            </a:extLst>
          </p:cNvPr>
          <p:cNvSpPr/>
          <p:nvPr/>
        </p:nvSpPr>
        <p:spPr>
          <a:xfrm>
            <a:off x="3391247" y="3626352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F563FD90-4D47-4F17-BE5F-F4B0F781823C}"/>
              </a:ext>
            </a:extLst>
          </p:cNvPr>
          <p:cNvSpPr/>
          <p:nvPr/>
        </p:nvSpPr>
        <p:spPr>
          <a:xfrm>
            <a:off x="3391247" y="4055453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22705502-B277-4F8B-BB36-910A183798C9}"/>
              </a:ext>
            </a:extLst>
          </p:cNvPr>
          <p:cNvSpPr/>
          <p:nvPr/>
        </p:nvSpPr>
        <p:spPr>
          <a:xfrm>
            <a:off x="4991817" y="1311324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6D53CBED-2EC5-42D4-8505-6BF039891083}"/>
              </a:ext>
            </a:extLst>
          </p:cNvPr>
          <p:cNvSpPr/>
          <p:nvPr/>
        </p:nvSpPr>
        <p:spPr>
          <a:xfrm>
            <a:off x="4991817" y="1722038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0A26A442-C5C3-44E5-9F66-16A1235ECBB5}"/>
              </a:ext>
            </a:extLst>
          </p:cNvPr>
          <p:cNvSpPr/>
          <p:nvPr/>
        </p:nvSpPr>
        <p:spPr>
          <a:xfrm>
            <a:off x="4991817" y="2111627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F2A6A0AD-EBF9-4650-8B51-C88E99EF4B15}"/>
              </a:ext>
            </a:extLst>
          </p:cNvPr>
          <p:cNvSpPr/>
          <p:nvPr/>
        </p:nvSpPr>
        <p:spPr>
          <a:xfrm>
            <a:off x="4991817" y="2510532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12781908-4C7F-48C7-9B37-70F3AF31A910}"/>
              </a:ext>
            </a:extLst>
          </p:cNvPr>
          <p:cNvSpPr/>
          <p:nvPr/>
        </p:nvSpPr>
        <p:spPr>
          <a:xfrm>
            <a:off x="4991817" y="3208188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26732024-FF81-487A-BAA1-40D6535FC085}"/>
              </a:ext>
            </a:extLst>
          </p:cNvPr>
          <p:cNvSpPr/>
          <p:nvPr/>
        </p:nvSpPr>
        <p:spPr>
          <a:xfrm>
            <a:off x="4991817" y="3626352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5BCCE652-53F9-4CC8-A795-F1D5F362EF7C}"/>
              </a:ext>
            </a:extLst>
          </p:cNvPr>
          <p:cNvSpPr/>
          <p:nvPr/>
        </p:nvSpPr>
        <p:spPr>
          <a:xfrm>
            <a:off x="3391247" y="4780854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FB03F85F-4FEE-4F5E-BA39-26E4F21234C5}"/>
              </a:ext>
            </a:extLst>
          </p:cNvPr>
          <p:cNvSpPr/>
          <p:nvPr/>
        </p:nvSpPr>
        <p:spPr>
          <a:xfrm>
            <a:off x="3391247" y="5184690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B3C9CCEA-EF43-42DF-B7FA-171D768EEA89}"/>
              </a:ext>
            </a:extLst>
          </p:cNvPr>
          <p:cNvSpPr/>
          <p:nvPr/>
        </p:nvSpPr>
        <p:spPr>
          <a:xfrm>
            <a:off x="3391247" y="5587120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96C006B6-4B32-4026-B850-C33F938B8B15}"/>
              </a:ext>
            </a:extLst>
          </p:cNvPr>
          <p:cNvSpPr/>
          <p:nvPr/>
        </p:nvSpPr>
        <p:spPr>
          <a:xfrm>
            <a:off x="3391247" y="5989550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6AB750AF-B2B1-4C89-B51F-3A85B61FD9C3}"/>
              </a:ext>
            </a:extLst>
          </p:cNvPr>
          <p:cNvSpPr/>
          <p:nvPr/>
        </p:nvSpPr>
        <p:spPr>
          <a:xfrm>
            <a:off x="3391247" y="6391979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4AB083FC-BB00-4723-8792-1A3582AEE72B}"/>
              </a:ext>
            </a:extLst>
          </p:cNvPr>
          <p:cNvSpPr/>
          <p:nvPr/>
        </p:nvSpPr>
        <p:spPr>
          <a:xfrm>
            <a:off x="4991817" y="4779423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05A514A5-818A-4C23-A07F-8EBF0B64307D}"/>
              </a:ext>
            </a:extLst>
          </p:cNvPr>
          <p:cNvSpPr/>
          <p:nvPr/>
        </p:nvSpPr>
        <p:spPr>
          <a:xfrm>
            <a:off x="4991817" y="5181852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FDC1CF1C-F887-4C6F-8B9A-17E7763AB7A5}"/>
              </a:ext>
            </a:extLst>
          </p:cNvPr>
          <p:cNvSpPr/>
          <p:nvPr/>
        </p:nvSpPr>
        <p:spPr>
          <a:xfrm>
            <a:off x="4991817" y="5584282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2BD89B24-2D9C-48DB-9E73-B16D6A3D7F0E}"/>
              </a:ext>
            </a:extLst>
          </p:cNvPr>
          <p:cNvSpPr/>
          <p:nvPr/>
        </p:nvSpPr>
        <p:spPr>
          <a:xfrm>
            <a:off x="4991817" y="5986712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73D19D38-BB49-41BC-826B-19A4AE0DD986}"/>
              </a:ext>
            </a:extLst>
          </p:cNvPr>
          <p:cNvSpPr/>
          <p:nvPr/>
        </p:nvSpPr>
        <p:spPr>
          <a:xfrm>
            <a:off x="4991817" y="6389141"/>
            <a:ext cx="208622" cy="36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8" rIns="32658" rtlCol="0" anchor="ctr"/>
          <a:lstStyle/>
          <a:p>
            <a:pPr marL="360009"/>
            <a:endParaRPr kumimoji="1" lang="ja-JP" altLang="en-US" sz="816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492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470</Words>
  <Application>Microsoft Office PowerPoint</Application>
  <PresentationFormat>A4 210 x 297 mm</PresentationFormat>
  <Paragraphs>106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HGSｺﾞｼｯｸM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樽田 俊祐</dc:creator>
  <cp:lastModifiedBy>太田 佳子</cp:lastModifiedBy>
  <cp:revision>48</cp:revision>
  <dcterms:created xsi:type="dcterms:W3CDTF">2025-03-20T08:26:50Z</dcterms:created>
  <dcterms:modified xsi:type="dcterms:W3CDTF">2025-04-16T05:28:58Z</dcterms:modified>
</cp:coreProperties>
</file>